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298" r:id="rId3"/>
    <p:sldId id="321" r:id="rId4"/>
    <p:sldId id="323" r:id="rId5"/>
    <p:sldId id="307" r:id="rId6"/>
    <p:sldId id="322" r:id="rId7"/>
    <p:sldId id="318" r:id="rId8"/>
    <p:sldId id="319" r:id="rId9"/>
    <p:sldId id="320" r:id="rId10"/>
    <p:sldId id="324" r:id="rId11"/>
    <p:sldId id="325" r:id="rId12"/>
    <p:sldId id="260" r:id="rId13"/>
    <p:sldId id="267" r:id="rId14"/>
    <p:sldId id="312" r:id="rId15"/>
    <p:sldId id="26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1" clrIdx="0">
    <p:extLst>
      <p:ext uri="{19B8F6BF-5375-455C-9EA6-DF929625EA0E}">
        <p15:presenceInfo xmlns:p15="http://schemas.microsoft.com/office/powerpoint/2012/main" userId="S::lika.gamgebeli@undp.org::17e563f5-7e12-425e-991b-457d90111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B5493"/>
    <a:srgbClr val="7A81FF"/>
    <a:srgbClr val="009193"/>
    <a:srgbClr val="F47A3B"/>
    <a:srgbClr val="188E77"/>
    <a:srgbClr val="2886BE"/>
    <a:srgbClr val="0C68BA"/>
    <a:srgbClr val="FFFFFF"/>
    <a:srgbClr val="21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07"/>
  </p:normalViewPr>
  <p:slideViewPr>
    <p:cSldViewPr snapToGrid="0" snapToObjects="1">
      <p:cViewPr varScale="1">
        <p:scale>
          <a:sx n="105" d="100"/>
          <a:sy n="10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5:54:13.101" idx="1">
    <p:pos x="10" y="10"/>
    <p:text>დამატებითი სლაიდი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95EE2-783B-EC41-8208-7F0C77E7FF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32505" y="2282271"/>
            <a:ext cx="8159496" cy="27028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პირველადი ჯანდაცვის საკოორდინაციო საბჭო</a:t>
            </a:r>
            <a:b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27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2020 </a:t>
            </a:r>
            <a:r>
              <a:rPr lang="ka-GE" sz="27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წლის 30 აპრილი </a:t>
            </a:r>
            <a:endParaRPr lang="en-US" sz="2700" b="1" dirty="0">
              <a:solidFill>
                <a:srgbClr val="2E5047"/>
              </a:solidFill>
              <a:latin typeface="BPG Banner ExtraSquare Caps" panose="020605040202020602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21AD243-17F6-DD49-971E-097E89FC0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504" y="3276600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8" y="573770"/>
            <a:ext cx="3864930" cy="11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30" y="431152"/>
            <a:ext cx="8289106" cy="5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08" y="439047"/>
            <a:ext cx="8316843" cy="57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126"/>
            <a:ext cx="11375136" cy="1211884"/>
          </a:xfrm>
          <a:solidFill>
            <a:srgbClr val="188E77"/>
          </a:solidFill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პჯ</a:t>
            </a:r>
            <a:r>
              <a:rPr lang="ka-GE" sz="3600" dirty="0" smtClean="0"/>
              <a:t>დ</a:t>
            </a:r>
            <a:r>
              <a:rPr lang="ka-GE" sz="3600" dirty="0" smtClean="0"/>
              <a:t> </a:t>
            </a:r>
            <a:r>
              <a:rPr lang="ka-GE" sz="3600" dirty="0"/>
              <a:t>მომსახურება ქ. თბილისში, ქ. ბათუმში, ქ.ქუთაისში 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C40733-DDF3-CC42-9C19-EC8833C80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66246"/>
              </p:ext>
            </p:extLst>
          </p:nvPr>
        </p:nvGraphicFramePr>
        <p:xfrm>
          <a:off x="212033" y="1736033"/>
          <a:ext cx="11767933" cy="42497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713">
                  <a:extLst>
                    <a:ext uri="{9D8B030D-6E8A-4147-A177-3AD203B41FA5}">
                      <a16:colId xmlns:a16="http://schemas.microsoft.com/office/drawing/2014/main" val="1423215358"/>
                    </a:ext>
                  </a:extLst>
                </a:gridCol>
                <a:gridCol w="579831">
                  <a:extLst>
                    <a:ext uri="{9D8B030D-6E8A-4147-A177-3AD203B41FA5}">
                      <a16:colId xmlns:a16="http://schemas.microsoft.com/office/drawing/2014/main" val="2448525959"/>
                    </a:ext>
                  </a:extLst>
                </a:gridCol>
                <a:gridCol w="801221">
                  <a:extLst>
                    <a:ext uri="{9D8B030D-6E8A-4147-A177-3AD203B41FA5}">
                      <a16:colId xmlns:a16="http://schemas.microsoft.com/office/drawing/2014/main" val="954576465"/>
                    </a:ext>
                  </a:extLst>
                </a:gridCol>
                <a:gridCol w="801221">
                  <a:extLst>
                    <a:ext uri="{9D8B030D-6E8A-4147-A177-3AD203B41FA5}">
                      <a16:colId xmlns:a16="http://schemas.microsoft.com/office/drawing/2014/main" val="568700919"/>
                    </a:ext>
                  </a:extLst>
                </a:gridCol>
                <a:gridCol w="822304">
                  <a:extLst>
                    <a:ext uri="{9D8B030D-6E8A-4147-A177-3AD203B41FA5}">
                      <a16:colId xmlns:a16="http://schemas.microsoft.com/office/drawing/2014/main" val="2070225776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4262656453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14957413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677565039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85890307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81059062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2660475891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55201079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3075492708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2033211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409558532"/>
                    </a:ext>
                  </a:extLst>
                </a:gridCol>
                <a:gridCol w="782771">
                  <a:extLst>
                    <a:ext uri="{9D8B030D-6E8A-4147-A177-3AD203B41FA5}">
                      <a16:colId xmlns:a16="http://schemas.microsoft.com/office/drawing/2014/main" val="941470111"/>
                    </a:ext>
                  </a:extLst>
                </a:gridCol>
              </a:tblGrid>
              <a:tr h="47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8797"/>
                  </a:ext>
                </a:extLst>
              </a:tr>
              <a:tr h="912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4760"/>
                  </a:ext>
                </a:extLst>
              </a:tr>
              <a:tr h="374768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თბილისი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959.275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954.629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1.150.516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55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97.587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114.635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62.111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67176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613.120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83%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049230136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გლდანი-ნაძალადევი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268.270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267.722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321.961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17.867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38.955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26.730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184.170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83%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86761167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დიდუბე-ჩუღურეთი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144.335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144.148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151.650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14.913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18.053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11.023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100.159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95%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127862699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ვაკე-საბურთალო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206.435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205.793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268.801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27.101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27.567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23.152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127.973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77%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40619749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ისანი-სამგორი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253.818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251.390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295.363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25.726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24.977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25.806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33.001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141.880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555928208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მღაწმინდა-კრწანისი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 86.417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 85.576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112.740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11.980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5.083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9.575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58.938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76%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553022084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ბათუმი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175.487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142.264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163.400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11.493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7.042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8.001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115.728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34023621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ქუთაისი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177.953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157.960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 141.000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5.240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12.275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18.327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5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122.118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112%</a:t>
                      </a:r>
                      <a:endParaRPr lang="tr-TR" sz="1000" b="0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95796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5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  <a:solidFill>
            <a:srgbClr val="188E77"/>
          </a:solidFill>
        </p:spPr>
        <p:txBody>
          <a:bodyPr>
            <a:normAutofit fontScale="90000"/>
          </a:bodyPr>
          <a:lstStyle/>
          <a:p>
            <a:r>
              <a:rPr lang="ka-GE" dirty="0"/>
              <a:t>პირველადი ჯანდაცვის მომსახურება ქ.ქუთაისში - ანალიზი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B968E4-9A94-8C4F-B9F5-CDAA31AA6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73545"/>
              </p:ext>
            </p:extLst>
          </p:nvPr>
        </p:nvGraphicFramePr>
        <p:xfrm>
          <a:off x="106017" y="2027582"/>
          <a:ext cx="11979972" cy="2716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287">
                  <a:extLst>
                    <a:ext uri="{9D8B030D-6E8A-4147-A177-3AD203B41FA5}">
                      <a16:colId xmlns:a16="http://schemas.microsoft.com/office/drawing/2014/main" val="1650389556"/>
                    </a:ext>
                  </a:extLst>
                </a:gridCol>
                <a:gridCol w="1117068">
                  <a:extLst>
                    <a:ext uri="{9D8B030D-6E8A-4147-A177-3AD203B41FA5}">
                      <a16:colId xmlns:a16="http://schemas.microsoft.com/office/drawing/2014/main" val="4040202571"/>
                    </a:ext>
                  </a:extLst>
                </a:gridCol>
                <a:gridCol w="815658">
                  <a:extLst>
                    <a:ext uri="{9D8B030D-6E8A-4147-A177-3AD203B41FA5}">
                      <a16:colId xmlns:a16="http://schemas.microsoft.com/office/drawing/2014/main" val="1655287558"/>
                    </a:ext>
                  </a:extLst>
                </a:gridCol>
                <a:gridCol w="729489">
                  <a:extLst>
                    <a:ext uri="{9D8B030D-6E8A-4147-A177-3AD203B41FA5}">
                      <a16:colId xmlns:a16="http://schemas.microsoft.com/office/drawing/2014/main" val="3215788028"/>
                    </a:ext>
                  </a:extLst>
                </a:gridCol>
                <a:gridCol w="900851">
                  <a:extLst>
                    <a:ext uri="{9D8B030D-6E8A-4147-A177-3AD203B41FA5}">
                      <a16:colId xmlns:a16="http://schemas.microsoft.com/office/drawing/2014/main" val="3800067483"/>
                    </a:ext>
                  </a:extLst>
                </a:gridCol>
                <a:gridCol w="698575">
                  <a:extLst>
                    <a:ext uri="{9D8B030D-6E8A-4147-A177-3AD203B41FA5}">
                      <a16:colId xmlns:a16="http://schemas.microsoft.com/office/drawing/2014/main" val="1897104807"/>
                    </a:ext>
                  </a:extLst>
                </a:gridCol>
                <a:gridCol w="676138">
                  <a:extLst>
                    <a:ext uri="{9D8B030D-6E8A-4147-A177-3AD203B41FA5}">
                      <a16:colId xmlns:a16="http://schemas.microsoft.com/office/drawing/2014/main" val="1225328548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90002419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1709226949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1805903976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1415592332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4240576134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434664243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3199680152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3503761113"/>
                    </a:ext>
                  </a:extLst>
                </a:gridCol>
                <a:gridCol w="796874">
                  <a:extLst>
                    <a:ext uri="{9D8B030D-6E8A-4147-A177-3AD203B41FA5}">
                      <a16:colId xmlns:a16="http://schemas.microsoft.com/office/drawing/2014/main" val="3689747492"/>
                    </a:ext>
                  </a:extLst>
                </a:gridCol>
              </a:tblGrid>
              <a:tr h="1050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2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2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39297"/>
                  </a:ext>
                </a:extLst>
              </a:tr>
              <a:tr h="829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86334"/>
                  </a:ext>
                </a:extLst>
              </a:tr>
              <a:tr h="836933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200" u="none" strike="noStrike" dirty="0">
                          <a:effectLst/>
                        </a:rPr>
                        <a:t>ქუთაისი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177.953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157.960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 141.000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5.240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12.275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18.327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122.118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112%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0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3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22D9E-A5DC-B74D-8EA9-B42575DF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83"/>
          <a:stretch/>
        </p:blipFill>
        <p:spPr>
          <a:xfrm>
            <a:off x="-15498" y="10"/>
            <a:ext cx="12191980" cy="6857990"/>
          </a:xfrm>
          <a:prstGeom prst="rect">
            <a:avLst/>
          </a:prstGeom>
        </p:spPr>
      </p:pic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98F88FFE-E3DD-0A4D-82FE-EF68AEBE7793}"/>
              </a:ext>
            </a:extLst>
          </p:cNvPr>
          <p:cNvSpPr/>
          <p:nvPr/>
        </p:nvSpPr>
        <p:spPr>
          <a:xfrm>
            <a:off x="247973" y="4819973"/>
            <a:ext cx="3611105" cy="1782305"/>
          </a:xfrm>
          <a:prstGeom prst="rightArrowCallout">
            <a:avLst/>
          </a:prstGeom>
          <a:solidFill>
            <a:srgbClr val="DDDDDD">
              <a:alpha val="0"/>
            </a:srgbClr>
          </a:solidFill>
          <a:ln w="38100">
            <a:solidFill>
              <a:srgbClr val="0B549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0C631-BA8C-3B4D-93B6-8F1D32414903}"/>
              </a:ext>
            </a:extLst>
          </p:cNvPr>
          <p:cNvSpPr txBox="1"/>
          <p:nvPr/>
        </p:nvSpPr>
        <p:spPr>
          <a:xfrm>
            <a:off x="4107031" y="5573939"/>
            <a:ext cx="3006691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/>
                </a:solidFill>
              </a:rPr>
              <a:t>შეზღუდულია პაციენტების შედინება დაგადინება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CFA2-2510-3C41-8C0E-40E10BD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77" y="2120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6000" dirty="0"/>
              <a:t>მადლობა ყურადღებისთვის!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79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საყოველთაო ჯანდაცვის პროგრამა - პჯდ სერვისების განვითარების ტენდენციები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18832" y="2333501"/>
            <a:ext cx="1769590" cy="2349546"/>
            <a:chOff x="9921130" y="1088208"/>
            <a:chExt cx="1769590" cy="2349546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9921130" y="1088208"/>
              <a:ext cx="1769590" cy="2349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972960" y="1140038"/>
              <a:ext cx="1665930" cy="2245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6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838" y="2333501"/>
            <a:ext cx="2148700" cy="2349546"/>
            <a:chOff x="615458" y="2333501"/>
            <a:chExt cx="2148700" cy="2349546"/>
          </a:xfrm>
          <a:solidFill>
            <a:srgbClr val="21B5A2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15458" y="2333501"/>
              <a:ext cx="1769590" cy="2349546"/>
              <a:chOff x="11422" y="1088208"/>
              <a:chExt cx="1769590" cy="2349546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11422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63252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2013 თებერვალი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საყოველთაო ჯანდაცვის პროგრამა</a:t>
                </a:r>
                <a:endParaRPr lang="en-US" sz="1600" b="1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89005" y="3476500"/>
              <a:ext cx="375153" cy="438858"/>
              <a:chOff x="1957972" y="2043552"/>
              <a:chExt cx="375153" cy="438858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>
                <a:off x="195797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957972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48396" y="2325956"/>
            <a:ext cx="2310998" cy="2349546"/>
            <a:chOff x="3014270" y="2325956"/>
            <a:chExt cx="2144743" cy="2349546"/>
          </a:xfrm>
          <a:solidFill>
            <a:srgbClr val="21B5A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014270" y="2325956"/>
              <a:ext cx="1769590" cy="2349546"/>
              <a:chOff x="2488849" y="1088208"/>
              <a:chExt cx="1769590" cy="2349546"/>
            </a:xfrm>
            <a:grpFill/>
          </p:grpSpPr>
          <p:sp>
            <p:nvSpPr>
              <p:cNvPr id="8" name="Rounded Rectangle 7"/>
              <p:cNvSpPr/>
              <p:nvPr/>
            </p:nvSpPr>
            <p:spPr>
              <a:xfrm>
                <a:off x="2488849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540679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2017 მარტი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სერვისების და სპეციალისტების ოპტიმიზაცია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პჯდ გუნდთან მიმაგრებული ბენეფიციარები 2,500</a:t>
                </a:r>
                <a:endParaRPr lang="en-US" sz="1600" b="1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83860" y="3500729"/>
              <a:ext cx="375153" cy="438858"/>
              <a:chOff x="4435398" y="2043552"/>
              <a:chExt cx="375153" cy="438858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>
                <a:off x="4435398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lnRef>
              <a:fill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fillRef>
              <a:effect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>
                <a:off x="4435398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382835" y="2385331"/>
            <a:ext cx="2148702" cy="2349546"/>
            <a:chOff x="5282455" y="2385331"/>
            <a:chExt cx="2148702" cy="2349546"/>
          </a:xfrm>
          <a:solidFill>
            <a:srgbClr val="21B5A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5282455" y="2385331"/>
              <a:ext cx="1769590" cy="2349546"/>
              <a:chOff x="4966276" y="1088208"/>
              <a:chExt cx="1769590" cy="2349546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966276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018106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2019 ნოემბერში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სელექციის ახალი კრიტერიუმების გამოცხადება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56004" y="3493430"/>
              <a:ext cx="375153" cy="438858"/>
              <a:chOff x="6912825" y="2043552"/>
              <a:chExt cx="375153" cy="438858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>
                <a:off x="6912825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lnRef>
              <a:fill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fillRef>
              <a:effect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6912825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615394" y="2333501"/>
            <a:ext cx="2921198" cy="2349546"/>
            <a:chOff x="7515014" y="2333501"/>
            <a:chExt cx="2144743" cy="2349546"/>
          </a:xfrm>
          <a:solidFill>
            <a:srgbClr val="21B5A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7515014" y="2333501"/>
              <a:ext cx="1769590" cy="2349546"/>
              <a:chOff x="7443703" y="1088208"/>
              <a:chExt cx="1769590" cy="2349546"/>
            </a:xfrm>
            <a:grpFill/>
          </p:grpSpPr>
          <p:sp>
            <p:nvSpPr>
              <p:cNvPr id="14" name="Rounded Rectangle 13"/>
              <p:cNvSpPr/>
              <p:nvPr/>
            </p:nvSpPr>
            <p:spPr>
              <a:xfrm>
                <a:off x="7443703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495533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2020 </a:t>
                </a:r>
                <a:r>
                  <a:rPr lang="ka-GE" sz="1600" b="1" kern="1200" dirty="0" smtClean="0"/>
                  <a:t>მაისი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ქ. თბილისში, ქ,ქუთაისში და ქ. ბათუმში მომსახურების მიმწოდებელი </a:t>
                </a:r>
                <a:r>
                  <a:rPr lang="ka-GE" sz="1600" b="1" kern="1200" dirty="0"/>
                  <a:t>- </a:t>
                </a:r>
                <a:endParaRPr lang="ka-GE" sz="1600" b="1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რეგისტრირებული </a:t>
                </a:r>
                <a:r>
                  <a:rPr lang="ka-GE" sz="1600" b="1" kern="1200" dirty="0"/>
                  <a:t>ბენეფიციარი &gt;13,000</a:t>
                </a:r>
                <a:endParaRPr lang="en-US" sz="1600" b="1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84604" y="3508274"/>
              <a:ext cx="375153" cy="438858"/>
              <a:chOff x="9390252" y="2043552"/>
              <a:chExt cx="375153" cy="438858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>
                <a:off x="939025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</p:spPr>
            <p:style>
              <a:lnRef idx="0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lnRef>
              <a:fill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fillRef>
              <a:effect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ight Arrow 4"/>
              <p:cNvSpPr/>
              <p:nvPr/>
            </p:nvSpPr>
            <p:spPr>
              <a:xfrm>
                <a:off x="9390252" y="2131324"/>
                <a:ext cx="262607" cy="2633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383413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პირველადი </a:t>
            </a:r>
            <a:r>
              <a:rPr lang="ka-GE" dirty="0" smtClean="0"/>
              <a:t>ჯანდაცვის რეფორმა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84249"/>
            <a:ext cx="11237976" cy="31089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b="1" dirty="0">
                <a:latin typeface="Sylfaen" panose="010A0502050306030303" pitchFamily="18" charset="0"/>
              </a:rPr>
              <a:t>„</a:t>
            </a:r>
            <a:r>
              <a:rPr lang="en-US" sz="2000" b="1" dirty="0" err="1">
                <a:latin typeface="Sylfaen" panose="010A0502050306030303" pitchFamily="18" charset="0"/>
              </a:rPr>
              <a:t>საყოველთაო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ჯანდაცვაზე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გადასვლის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მიზნით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გასატარებელ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ზოგიერთ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ღონისძიებათა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შესახებ</a:t>
            </a:r>
            <a:r>
              <a:rPr lang="en-US" sz="2000" b="1" dirty="0">
                <a:latin typeface="Sylfaen" panose="010A0502050306030303" pitchFamily="18" charset="0"/>
              </a:rPr>
              <a:t>“ </a:t>
            </a:r>
            <a:r>
              <a:rPr lang="en-US" sz="2000" b="1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მთავრობის</a:t>
            </a:r>
            <a:r>
              <a:rPr lang="en-US" sz="2000" b="1" dirty="0">
                <a:latin typeface="Sylfaen" panose="010A0502050306030303" pitchFamily="18" charset="0"/>
              </a:rPr>
              <a:t> 2013 </a:t>
            </a:r>
            <a:r>
              <a:rPr lang="en-US" sz="2000" b="1" dirty="0" err="1">
                <a:latin typeface="Sylfaen" panose="010A0502050306030303" pitchFamily="18" charset="0"/>
              </a:rPr>
              <a:t>წლის</a:t>
            </a:r>
            <a:r>
              <a:rPr lang="en-US" sz="2000" b="1" dirty="0">
                <a:latin typeface="Sylfaen" panose="010A0502050306030303" pitchFamily="18" charset="0"/>
              </a:rPr>
              <a:t> 21 </a:t>
            </a:r>
            <a:r>
              <a:rPr lang="en-US" sz="2000" b="1" dirty="0" err="1">
                <a:latin typeface="Sylfaen" panose="010A0502050306030303" pitchFamily="18" charset="0"/>
              </a:rPr>
              <a:t>თებერვლის</a:t>
            </a:r>
            <a:r>
              <a:rPr lang="en-US" sz="2000" b="1" dirty="0">
                <a:latin typeface="Sylfaen" panose="010A0502050306030303" pitchFamily="18" charset="0"/>
              </a:rPr>
              <a:t> №36 </a:t>
            </a:r>
            <a:r>
              <a:rPr lang="en-US" sz="2000" b="1" dirty="0" err="1">
                <a:latin typeface="Sylfaen" panose="010A0502050306030303" pitchFamily="18" charset="0"/>
              </a:rPr>
              <a:t>დადგენილებაში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ცვლილების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შეტანის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თაობაზე</a:t>
            </a:r>
            <a:r>
              <a:rPr lang="ka-GE" sz="2000" b="1" dirty="0" smtClean="0">
                <a:latin typeface="Sylfaen" panose="010A0502050306030303" pitchFamily="18" charset="0"/>
              </a:rPr>
              <a:t>“ </a:t>
            </a:r>
            <a:r>
              <a:rPr lang="en-US" sz="2000" b="1" dirty="0" err="1" smtClean="0">
                <a:latin typeface="Sylfaen" panose="010A0502050306030303" pitchFamily="18" charset="0"/>
              </a:rPr>
              <a:t>საქართველოს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მთავრობის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</a:rPr>
              <a:t>2020 </a:t>
            </a:r>
            <a:r>
              <a:rPr lang="en-US" sz="2000" b="1" dirty="0" err="1">
                <a:latin typeface="Sylfaen" panose="010A0502050306030303" pitchFamily="18" charset="0"/>
              </a:rPr>
              <a:t>წლის</a:t>
            </a:r>
            <a:r>
              <a:rPr lang="en-US" sz="2000" b="1" dirty="0">
                <a:latin typeface="Sylfaen" panose="010A0502050306030303" pitchFamily="18" charset="0"/>
              </a:rPr>
              <a:t> 9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იანვ</a:t>
            </a:r>
            <a:r>
              <a:rPr lang="ka-GE" sz="2000" b="1" dirty="0">
                <a:latin typeface="Sylfaen" panose="010A0502050306030303" pitchFamily="18" charset="0"/>
              </a:rPr>
              <a:t>რის </a:t>
            </a:r>
            <a:r>
              <a:rPr lang="ka-GE" sz="2000" b="1" dirty="0" smtClean="0">
                <a:latin typeface="Sylfaen" panose="010A0502050306030303" pitchFamily="18" charset="0"/>
              </a:rPr>
              <a:t>N15 დადგენილებით </a:t>
            </a:r>
            <a:r>
              <a:rPr lang="ka-GE" sz="2000" b="1" dirty="0" smtClean="0">
                <a:latin typeface="Sylfaen" panose="010A0502050306030303" pitchFamily="18" charset="0"/>
              </a:rPr>
              <a:t>საყოველთაო ჯანმრთელობის დაცვის პროგრამაში განისაზღვრა </a:t>
            </a:r>
            <a:r>
              <a:rPr lang="ka-GE" sz="2000" b="1" dirty="0" smtClean="0">
                <a:latin typeface="Sylfaen" panose="010A0502050306030303" pitchFamily="18" charset="0"/>
              </a:rPr>
              <a:t>გეგმური ამბულატორიის მომსახურების მიმწოდებელი დაწესებულებების სელექციის </a:t>
            </a:r>
            <a:r>
              <a:rPr lang="ka-GE" sz="2000" b="1" dirty="0" smtClean="0">
                <a:latin typeface="Sylfaen" panose="010A0502050306030303" pitchFamily="18" charset="0"/>
              </a:rPr>
              <a:t>პირობები და ვალდებულებები </a:t>
            </a:r>
            <a:endParaRPr lang="ka-GE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კრიტერიუმი (</a:t>
            </a:r>
            <a:r>
              <a:rPr lang="ka-GE" sz="3600" dirty="0" smtClean="0"/>
              <a:t>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536192"/>
            <a:ext cx="11237976" cy="479145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Sylfaen" panose="010A0502050306030303" pitchFamily="18" charset="0"/>
              </a:rPr>
              <a:t>2020 </a:t>
            </a:r>
            <a:r>
              <a:rPr lang="en-US" sz="2600" b="1" dirty="0" err="1">
                <a:latin typeface="Sylfaen" panose="010A0502050306030303" pitchFamily="18" charset="0"/>
              </a:rPr>
              <a:t>წლის</a:t>
            </a:r>
            <a:r>
              <a:rPr lang="en-US" sz="2600" b="1" dirty="0">
                <a:latin typeface="Sylfaen" panose="010A0502050306030303" pitchFamily="18" charset="0"/>
              </a:rPr>
              <a:t> 1 </a:t>
            </a:r>
            <a:r>
              <a:rPr lang="en-US" sz="2600" b="1" dirty="0" err="1">
                <a:latin typeface="Sylfaen" panose="010A0502050306030303" pitchFamily="18" charset="0"/>
              </a:rPr>
              <a:t>მაისიდან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თვითმმართველ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ქალაქებში</a:t>
            </a:r>
            <a:r>
              <a:rPr lang="en-US" sz="2600" b="1" dirty="0">
                <a:latin typeface="Sylfaen" panose="010A0502050306030303" pitchFamily="18" charset="0"/>
              </a:rPr>
              <a:t> – ქ. </a:t>
            </a:r>
            <a:r>
              <a:rPr lang="en-US" sz="2600" b="1" dirty="0" err="1">
                <a:latin typeface="Sylfaen" panose="010A0502050306030303" pitchFamily="18" charset="0"/>
              </a:rPr>
              <a:t>თბილისში</a:t>
            </a:r>
            <a:r>
              <a:rPr lang="en-US" sz="2600" b="1" dirty="0">
                <a:latin typeface="Sylfaen" panose="010A0502050306030303" pitchFamily="18" charset="0"/>
              </a:rPr>
              <a:t>, ქ. </a:t>
            </a:r>
            <a:r>
              <a:rPr lang="en-US" sz="2600" b="1" dirty="0" err="1">
                <a:latin typeface="Sylfaen" panose="010A0502050306030303" pitchFamily="18" charset="0"/>
              </a:rPr>
              <a:t>ბათუმსა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და</a:t>
            </a:r>
            <a:r>
              <a:rPr lang="en-US" sz="2600" b="1" dirty="0">
                <a:latin typeface="Sylfaen" panose="010A0502050306030303" pitchFamily="18" charset="0"/>
              </a:rPr>
              <a:t> ქ. </a:t>
            </a:r>
            <a:r>
              <a:rPr lang="en-US" sz="2600" b="1" dirty="0" err="1">
                <a:latin typeface="Sylfaen" panose="010A0502050306030303" pitchFamily="18" charset="0"/>
              </a:rPr>
              <a:t>ქუთაისში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გეგმური</a:t>
            </a:r>
            <a:r>
              <a:rPr lang="en-US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მიმწოდებელია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დაწესებულება</a:t>
            </a:r>
            <a:r>
              <a:rPr lang="en-US" sz="2600" b="1" dirty="0">
                <a:latin typeface="Sylfaen" panose="010A0502050306030303" pitchFamily="18" charset="0"/>
              </a:rPr>
              <a:t> (</a:t>
            </a:r>
            <a:r>
              <a:rPr lang="en-US" sz="2600" b="1" dirty="0" err="1">
                <a:latin typeface="Sylfaen" panose="010A0502050306030303" pitchFamily="18" charset="0"/>
              </a:rPr>
              <a:t>ასეთი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გაწევის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ფაქტობრივი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მისამართის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მიხედვით</a:t>
            </a:r>
            <a:r>
              <a:rPr lang="en-US" sz="2600" b="1" dirty="0" smtClean="0">
                <a:latin typeface="Sylfaen" panose="010A0502050306030303" pitchFamily="18" charset="0"/>
              </a:rPr>
              <a:t>)</a:t>
            </a:r>
            <a:r>
              <a:rPr lang="ka-GE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რომელსაც</a:t>
            </a:r>
            <a:r>
              <a:rPr lang="en-US" sz="2600" b="1" dirty="0">
                <a:latin typeface="Sylfaen" panose="010A0502050306030303" pitchFamily="18" charset="0"/>
              </a:rPr>
              <a:t>, 2020 </a:t>
            </a:r>
            <a:r>
              <a:rPr lang="en-US" sz="2600" b="1" dirty="0" err="1">
                <a:latin typeface="Sylfaen" panose="010A0502050306030303" pitchFamily="18" charset="0"/>
              </a:rPr>
              <a:t>წლის</a:t>
            </a:r>
            <a:r>
              <a:rPr lang="en-US" sz="2600" b="1" dirty="0">
                <a:latin typeface="Sylfaen" panose="010A0502050306030303" pitchFamily="18" charset="0"/>
              </a:rPr>
              <a:t> 30 </a:t>
            </a:r>
            <a:r>
              <a:rPr lang="en-US" sz="2600" b="1" dirty="0" err="1">
                <a:latin typeface="Sylfaen" panose="010A0502050306030303" pitchFamily="18" charset="0"/>
              </a:rPr>
              <a:t>აპრილის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მდგომარეობით</a:t>
            </a:r>
            <a:r>
              <a:rPr lang="en-US" sz="2600" b="1" dirty="0">
                <a:latin typeface="Sylfaen" panose="010A0502050306030303" pitchFamily="18" charset="0"/>
              </a:rPr>
              <a:t>, </a:t>
            </a:r>
            <a:r>
              <a:rPr lang="en-US" sz="2600" b="1" dirty="0" err="1">
                <a:latin typeface="Sylfaen" panose="010A0502050306030303" pitchFamily="18" charset="0"/>
              </a:rPr>
              <a:t>რეგისტრირებული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ჰყავს</a:t>
            </a:r>
            <a:r>
              <a:rPr lang="en-US" sz="2600" b="1" dirty="0">
                <a:latin typeface="Sylfaen" panose="010A0502050306030303" pitchFamily="18" charset="0"/>
              </a:rPr>
              <a:t> 13,000 </a:t>
            </a:r>
            <a:r>
              <a:rPr lang="en-US" sz="2600" b="1" dirty="0" err="1">
                <a:latin typeface="Sylfaen" panose="010A0502050306030303" pitchFamily="18" charset="0"/>
              </a:rPr>
              <a:t>და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მეტი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ბენეფიციარი</a:t>
            </a:r>
            <a:r>
              <a:rPr lang="en-US" sz="2600" b="1" dirty="0">
                <a:latin typeface="Sylfaen" panose="010A0502050306030303" pitchFamily="18" charset="0"/>
              </a:rPr>
              <a:t> (</a:t>
            </a:r>
            <a:r>
              <a:rPr lang="en-US" sz="2600" b="1" dirty="0" err="1">
                <a:latin typeface="Sylfaen" panose="010A0502050306030303" pitchFamily="18" charset="0"/>
              </a:rPr>
              <a:t>ძირითადი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კონტინგენტი</a:t>
            </a:r>
            <a:r>
              <a:rPr lang="en-US" sz="2600" b="1" dirty="0">
                <a:latin typeface="Sylfaen" panose="010A0502050306030303" pitchFamily="18" charset="0"/>
              </a:rPr>
              <a:t>). </a:t>
            </a:r>
            <a:endParaRPr lang="ka-GE" sz="2600" b="1" dirty="0" smtClean="0">
              <a:latin typeface="Sylfaen" panose="010A0502050306030303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err="1" smtClean="0">
                <a:latin typeface="Sylfaen" panose="010A0502050306030303" pitchFamily="18" charset="0"/>
              </a:rPr>
              <a:t>გამონაკლისი</a:t>
            </a:r>
            <a:r>
              <a:rPr lang="en-US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დაიშვება</a:t>
            </a:r>
            <a:r>
              <a:rPr lang="en-US" sz="2600" b="1" dirty="0">
                <a:latin typeface="Sylfaen" panose="010A0502050306030303" pitchFamily="18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ქალაქების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მუნიციპალიტეტებში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არსებულ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დაბებსა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სოფლებში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მდებარე</a:t>
            </a:r>
            <a:r>
              <a:rPr lang="en-US" sz="2600" dirty="0">
                <a:latin typeface="Sylfaen" panose="010A0502050306030303" pitchFamily="18" charset="0"/>
              </a:rPr>
              <a:t> სამედიცინო </a:t>
            </a:r>
            <a:r>
              <a:rPr lang="en-US" sz="2600" dirty="0" err="1">
                <a:latin typeface="Sylfaen" panose="010A0502050306030303" pitchFamily="18" charset="0"/>
              </a:rPr>
              <a:t>დაწესებულებებზე</a:t>
            </a:r>
            <a:r>
              <a:rPr lang="en-US" sz="2600" dirty="0" smtClean="0">
                <a:latin typeface="Sylfaen" panose="010A0502050306030303" pitchFamily="18" charset="0"/>
              </a:rPr>
              <a:t>;</a:t>
            </a:r>
            <a:endParaRPr lang="ka-GE" sz="2600" dirty="0" smtClean="0">
              <a:latin typeface="Sylfaen" panose="010A0502050306030303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იძულებით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გადაადგილებულ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პირთა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საოჯახო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მედიცინის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ცენტრებზე</a:t>
            </a:r>
            <a:r>
              <a:rPr lang="en-US" sz="2600" dirty="0" smtClean="0">
                <a:latin typeface="Sylfaen" panose="010A0502050306030303" pitchFamily="18" charset="0"/>
              </a:rPr>
              <a:t>;</a:t>
            </a:r>
            <a:endParaRPr lang="ka-GE" sz="2600" dirty="0" smtClean="0">
              <a:latin typeface="Sylfaen" panose="010A0502050306030303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გეოგრაფიული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გათვალისწინებით</a:t>
            </a:r>
            <a:r>
              <a:rPr lang="en-US" sz="2600" dirty="0">
                <a:latin typeface="Sylfaen" panose="010A0502050306030303" pitchFamily="18" charset="0"/>
              </a:rPr>
              <a:t>, სამედიცინო </a:t>
            </a:r>
            <a:r>
              <a:rPr lang="en-US" sz="2600" dirty="0" err="1">
                <a:latin typeface="Sylfaen" panose="010A0502050306030303" pitchFamily="18" charset="0"/>
              </a:rPr>
              <a:t>დაწესებულებებზე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რომელთა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ჩამონათვალი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განისაზღვრება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ოკუპირებული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ტერიტორიებიდან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დევნილთა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შრომის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ჯანმრთელობისა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სოციალური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დაცვის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მინისტრის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სამართლებრივი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აქტით</a:t>
            </a:r>
            <a:r>
              <a:rPr lang="en-US" sz="2600" dirty="0">
                <a:latin typeface="Sylfaen" panose="010A0502050306030303" pitchFamily="18" charset="0"/>
              </a:rPr>
              <a:t>.</a:t>
            </a:r>
            <a:endParaRPr lang="ka-GE" sz="2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8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23507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</a:t>
            </a:r>
            <a:r>
              <a:rPr lang="ka-GE" sz="3600" dirty="0"/>
              <a:t>კრიტერიუმი </a:t>
            </a:r>
            <a:r>
              <a:rPr lang="ka-GE" sz="3600" dirty="0" smtClean="0"/>
              <a:t>(2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938529"/>
            <a:ext cx="11237976" cy="315468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800" b="1" dirty="0" err="1" smtClean="0">
                <a:latin typeface="Sylfaen" panose="010A0502050306030303" pitchFamily="18" charset="0"/>
              </a:rPr>
              <a:t>უზრუნველყო</a:t>
            </a:r>
            <a:r>
              <a:rPr lang="ka-GE" sz="1800" b="1" dirty="0" smtClean="0">
                <a:latin typeface="Sylfaen" panose="010A0502050306030303" pitchFamily="18" charset="0"/>
              </a:rPr>
              <a:t>ფ</a:t>
            </a:r>
            <a:r>
              <a:rPr lang="en-US" sz="1800" b="1" dirty="0" smtClean="0">
                <a:latin typeface="Sylfaen" panose="010A0502050306030303" pitchFamily="18" charset="0"/>
              </a:rPr>
              <a:t>ს </a:t>
            </a:r>
            <a:r>
              <a:rPr lang="en-US" sz="1800" b="1" dirty="0" err="1">
                <a:latin typeface="Sylfaen" panose="010A0502050306030303" pitchFamily="18" charset="0"/>
              </a:rPr>
              <a:t>პროგრამის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გეგმური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კომპონენტით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გათვალისწინებულ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კლინიკო-ლაბორატორიულ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კვლევებს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ადგილზე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</a:t>
            </a:r>
            <a:r>
              <a:rPr lang="en-US" sz="1800" b="1" dirty="0">
                <a:latin typeface="Sylfaen" panose="010A0502050306030303" pitchFamily="18" charset="0"/>
              </a:rPr>
              <a:t>/</a:t>
            </a:r>
            <a:r>
              <a:rPr lang="en-US" sz="1800" b="1" dirty="0" err="1">
                <a:latin typeface="Sylfaen" panose="010A0502050306030303" pitchFamily="18" charset="0"/>
              </a:rPr>
              <a:t>ან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ახორციელებს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ბიოლოგიური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მასალის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ნიმუშების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აღებას</a:t>
            </a:r>
            <a:r>
              <a:rPr lang="en-US" sz="1800" b="1" dirty="0">
                <a:latin typeface="Sylfaen" panose="010A0502050306030303" pitchFamily="18" charset="0"/>
              </a:rPr>
              <a:t>/</a:t>
            </a:r>
            <a:r>
              <a:rPr lang="en-US" sz="1800" b="1" dirty="0" err="1">
                <a:latin typeface="Sylfaen" panose="010A0502050306030303" pitchFamily="18" charset="0"/>
              </a:rPr>
              <a:t>ჩაბარებას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სხვა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სათანადო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დაწესებულებაში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ტრანსპორტირებას</a:t>
            </a:r>
            <a:r>
              <a:rPr lang="en-US" sz="1800" b="1" dirty="0">
                <a:latin typeface="Sylfaen" panose="010A0502050306030303" pitchFamily="18" charset="0"/>
              </a:rPr>
              <a:t>, </a:t>
            </a:r>
            <a:r>
              <a:rPr lang="en-US" sz="1800" b="1" dirty="0" err="1">
                <a:latin typeface="Sylfaen" panose="010A0502050306030303" pitchFamily="18" charset="0"/>
              </a:rPr>
              <a:t>ასევე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პასუხების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უკან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დაბრუნებას</a:t>
            </a:r>
            <a:r>
              <a:rPr lang="en-US" sz="1800" b="1" dirty="0">
                <a:latin typeface="Sylfaen" panose="010A0502050306030303" pitchFamily="18" charset="0"/>
              </a:rPr>
              <a:t>, </a:t>
            </a:r>
            <a:r>
              <a:rPr lang="en-US" sz="1800" b="1" dirty="0" err="1">
                <a:latin typeface="Sylfaen" panose="010A0502050306030303" pitchFamily="18" charset="0"/>
              </a:rPr>
              <a:t>მოქმედი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კანონმდებლობით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განსაზღვრული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წესის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1800" b="1" dirty="0" smtClean="0">
                <a:latin typeface="Sylfaen" panose="010A0502050306030303" pitchFamily="18" charset="0"/>
              </a:rPr>
              <a:t>.</a:t>
            </a:r>
            <a:endParaRPr lang="en-US" sz="1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მიმწოდებელი დაწესებულებების ვალდებულებები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56233"/>
            <a:ext cx="11237976" cy="4114799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Sylfaen" panose="010A0502050306030303" pitchFamily="18" charset="0"/>
              </a:rPr>
              <a:t>პჯდ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მიწოდება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აწარმოოს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პჯდ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გუნდის</a:t>
            </a:r>
            <a:r>
              <a:rPr lang="en-US" sz="2000" dirty="0">
                <a:latin typeface="Sylfaen" panose="010A0502050306030303" pitchFamily="18" charset="0"/>
              </a:rPr>
              <a:t> (</a:t>
            </a:r>
            <a:r>
              <a:rPr lang="en-US" sz="2000" dirty="0" err="1">
                <a:latin typeface="Sylfaen" panose="010A0502050306030303" pitchFamily="18" charset="0"/>
              </a:rPr>
              <a:t>ოჯახის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ან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უბნის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ექიმი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ექთანი</a:t>
            </a:r>
            <a:r>
              <a:rPr lang="en-US" sz="2000" dirty="0">
                <a:latin typeface="Sylfaen" panose="010A0502050306030303" pitchFamily="18" charset="0"/>
              </a:rPr>
              <a:t>) </a:t>
            </a:r>
            <a:r>
              <a:rPr lang="en-US" sz="2000" dirty="0" err="1">
                <a:latin typeface="Sylfaen" panose="010A0502050306030303" pitchFamily="18" charset="0"/>
              </a:rPr>
              <a:t>მეშვეობით</a:t>
            </a:r>
            <a:r>
              <a:rPr lang="en-US" sz="2000" dirty="0">
                <a:latin typeface="Sylfaen" panose="010A0502050306030303" pitchFamily="18" charset="0"/>
              </a:rPr>
              <a:t>;</a:t>
            </a:r>
          </a:p>
          <a:p>
            <a:r>
              <a:rPr lang="en-US" sz="2000" dirty="0" smtClean="0">
                <a:latin typeface="Sylfaen" panose="010A0502050306030303" pitchFamily="18" charset="0"/>
              </a:rPr>
              <a:t>1 </a:t>
            </a:r>
            <a:r>
              <a:rPr lang="en-US" sz="2000" dirty="0" err="1">
                <a:latin typeface="Sylfaen" panose="010A0502050306030303" pitchFamily="18" charset="0"/>
              </a:rPr>
              <a:t>პჯდ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გუნდთან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მიმაგრებული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საერთო</a:t>
            </a:r>
            <a:r>
              <a:rPr lang="en-US" sz="2000" dirty="0">
                <a:latin typeface="Sylfaen" panose="010A0502050306030303" pitchFamily="18" charset="0"/>
              </a:rPr>
              <a:t> (</a:t>
            </a:r>
            <a:r>
              <a:rPr lang="en-US" sz="2000" dirty="0" err="1">
                <a:latin typeface="Sylfaen" panose="010A0502050306030303" pitchFamily="18" charset="0"/>
              </a:rPr>
              <a:t>პროგრამული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არაპროგრამული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ბენეფიციარების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ჯამი</a:t>
            </a:r>
            <a:r>
              <a:rPr lang="en-US" sz="2000" dirty="0">
                <a:latin typeface="Sylfaen" panose="010A0502050306030303" pitchFamily="18" charset="0"/>
              </a:rPr>
              <a:t>) </a:t>
            </a:r>
            <a:r>
              <a:rPr lang="en-US" sz="2000" dirty="0" err="1">
                <a:latin typeface="Sylfaen" panose="010A0502050306030303" pitchFamily="18" charset="0"/>
              </a:rPr>
              <a:t>რაოდენობა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ka-GE" sz="2000" dirty="0" smtClean="0">
                <a:latin typeface="Sylfaen" panose="010A0502050306030303" pitchFamily="18" charset="0"/>
              </a:rPr>
              <a:t>უნდა </a:t>
            </a:r>
            <a:r>
              <a:rPr lang="en-US" sz="2000" dirty="0" err="1" smtClean="0">
                <a:latin typeface="Sylfaen" panose="010A0502050306030303" pitchFamily="18" charset="0"/>
              </a:rPr>
              <a:t>შეადგენდეს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არაუმეტეს</a:t>
            </a:r>
            <a:r>
              <a:rPr lang="en-US" sz="2000" dirty="0">
                <a:latin typeface="Sylfaen" panose="010A0502050306030303" pitchFamily="18" charset="0"/>
              </a:rPr>
              <a:t> 2,500 </a:t>
            </a:r>
            <a:r>
              <a:rPr lang="en-US" sz="2000" dirty="0" err="1">
                <a:latin typeface="Sylfaen" panose="010A0502050306030303" pitchFamily="18" charset="0"/>
              </a:rPr>
              <a:t>მოსახლეს</a:t>
            </a:r>
            <a:r>
              <a:rPr lang="en-US" sz="2000" dirty="0">
                <a:latin typeface="Sylfaen" panose="010A0502050306030303" pitchFamily="18" charset="0"/>
              </a:rPr>
              <a:t>;</a:t>
            </a:r>
          </a:p>
          <a:p>
            <a:r>
              <a:rPr lang="en-US" sz="2000" dirty="0" err="1" smtClean="0">
                <a:latin typeface="Sylfaen" panose="010A0502050306030303" pitchFamily="18" charset="0"/>
              </a:rPr>
              <a:t>მონაწილეობა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მიიღოს</a:t>
            </a:r>
            <a:r>
              <a:rPr lang="en-US" sz="2000" dirty="0">
                <a:latin typeface="Sylfaen" panose="010A0502050306030303" pitchFamily="18" charset="0"/>
              </a:rPr>
              <a:t> (</a:t>
            </a:r>
            <a:r>
              <a:rPr lang="en-US" sz="2000" dirty="0" err="1">
                <a:latin typeface="Sylfaen" panose="010A0502050306030303" pitchFamily="18" charset="0"/>
              </a:rPr>
              <a:t>დადგენილი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წესით</a:t>
            </a:r>
            <a:r>
              <a:rPr lang="en-US" sz="2000" dirty="0">
                <a:latin typeface="Sylfaen" panose="010A0502050306030303" pitchFamily="18" charset="0"/>
              </a:rPr>
              <a:t>) </a:t>
            </a:r>
            <a:r>
              <a:rPr lang="en-US" sz="2000" dirty="0" err="1">
                <a:latin typeface="Sylfaen" panose="010A0502050306030303" pitchFamily="18" charset="0"/>
              </a:rPr>
              <a:t>პრევენციულ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სკრინინგის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პროგრამებში</a:t>
            </a:r>
            <a:r>
              <a:rPr lang="en-US" sz="2000" dirty="0">
                <a:latin typeface="Sylfaen" panose="010A0502050306030303" pitchFamily="18" charset="0"/>
              </a:rPr>
              <a:t> (მ. შ., C </a:t>
            </a:r>
            <a:r>
              <a:rPr lang="en-US" sz="2000" dirty="0" err="1">
                <a:latin typeface="Sylfaen" panose="010A0502050306030303" pitchFamily="18" charset="0"/>
              </a:rPr>
              <a:t>ჰეპატიტი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ტუბერკულოზი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აივ</a:t>
            </a:r>
            <a:r>
              <a:rPr lang="en-US" sz="2000" dirty="0">
                <a:latin typeface="Sylfaen" panose="010A0502050306030303" pitchFamily="18" charset="0"/>
              </a:rPr>
              <a:t>/</a:t>
            </a:r>
            <a:r>
              <a:rPr lang="en-US" sz="2000" dirty="0" err="1">
                <a:latin typeface="Sylfaen" panose="010A0502050306030303" pitchFamily="18" charset="0"/>
              </a:rPr>
              <a:t>შიდსი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იმუნიზაცია</a:t>
            </a:r>
            <a:r>
              <a:rPr lang="en-US" sz="2000" dirty="0">
                <a:latin typeface="Sylfaen" panose="010A0502050306030303" pitchFamily="18" charset="0"/>
              </a:rPr>
              <a:t>);</a:t>
            </a:r>
          </a:p>
          <a:p>
            <a:r>
              <a:rPr lang="en-US" sz="2000" dirty="0" err="1" smtClean="0">
                <a:latin typeface="Sylfaen" panose="010A0502050306030303" pitchFamily="18" charset="0"/>
              </a:rPr>
              <a:t>უზრუნველყოს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ოჯახის</a:t>
            </a:r>
            <a:r>
              <a:rPr lang="en-US" sz="2000" dirty="0">
                <a:latin typeface="Sylfaen" panose="010A0502050306030303" pitchFamily="18" charset="0"/>
              </a:rPr>
              <a:t>/</a:t>
            </a:r>
            <a:r>
              <a:rPr lang="en-US" sz="2000" dirty="0" err="1">
                <a:latin typeface="Sylfaen" panose="010A0502050306030303" pitchFamily="18" charset="0"/>
              </a:rPr>
              <a:t>უბნის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ექიმების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ჩართულობა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უწყვეტი</a:t>
            </a:r>
            <a:r>
              <a:rPr lang="en-US" sz="2000" dirty="0">
                <a:latin typeface="Sylfaen" panose="010A0502050306030303" pitchFamily="18" charset="0"/>
              </a:rPr>
              <a:t> სამედიცინო </a:t>
            </a:r>
            <a:r>
              <a:rPr lang="en-US" sz="2000" dirty="0" err="1">
                <a:latin typeface="Sylfaen" panose="010A0502050306030303" pitchFamily="18" charset="0"/>
              </a:rPr>
              <a:t>განათლების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სისტემაში</a:t>
            </a:r>
            <a:r>
              <a:rPr lang="en-US" sz="2000" dirty="0">
                <a:latin typeface="Sylfaen" panose="010A05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195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(1)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მომსახურების მიმწოდებლებმა 2020 </a:t>
            </a:r>
            <a:r>
              <a:rPr lang="ka-GE" b="1" dirty="0"/>
              <a:t>წლის </a:t>
            </a:r>
            <a:r>
              <a:rPr lang="ka-GE" b="1" dirty="0" smtClean="0"/>
              <a:t>1</a:t>
            </a:r>
            <a:r>
              <a:rPr lang="ka-GE" dirty="0" smtClean="0"/>
              <a:t> აპრილამდე </a:t>
            </a:r>
            <a:r>
              <a:rPr lang="ka-GE" dirty="0"/>
              <a:t>განმახორციელებელთან </a:t>
            </a:r>
            <a:r>
              <a:rPr lang="ka-GE" dirty="0" smtClean="0"/>
              <a:t>წარადგინეს </a:t>
            </a:r>
            <a:r>
              <a:rPr lang="ka-GE" dirty="0"/>
              <a:t>ინფორმაცია სპეციალური კითხვარის შესაბამისად</a:t>
            </a:r>
            <a:r>
              <a:rPr lang="ka-GE" dirty="0" smtClean="0"/>
              <a:t>, გეგმური ამბულატორიის კომპონენტში </a:t>
            </a:r>
            <a:r>
              <a:rPr lang="ka-GE" dirty="0" smtClean="0"/>
              <a:t>მონაწილეობის სურვილის თაობაზე</a:t>
            </a:r>
            <a:r>
              <a:rPr lang="ka-GE" dirty="0" smtClean="0"/>
              <a:t>;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2020 წლის 1 </a:t>
            </a:r>
            <a:r>
              <a:rPr lang="ka-GE" b="1" dirty="0" smtClean="0"/>
              <a:t>მაისამდე შეიზღუდა </a:t>
            </a:r>
            <a:r>
              <a:rPr lang="ka-GE" dirty="0" smtClean="0"/>
              <a:t>(ერთეული გამონაკლისების გათვალისწინებით):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en-US" dirty="0"/>
              <a:t>7</a:t>
            </a:r>
            <a:r>
              <a:rPr lang="ka-GE" dirty="0"/>
              <a:t>,000 და მეტი  </a:t>
            </a:r>
            <a:r>
              <a:rPr lang="ka-GE" dirty="0" smtClean="0"/>
              <a:t>ბენეფიციარი;</a:t>
            </a:r>
            <a:endParaRPr lang="ka-GE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და შემოდინება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ka-GE" dirty="0"/>
              <a:t>13,000 და მეტი  </a:t>
            </a:r>
            <a:r>
              <a:rPr lang="ka-GE" dirty="0" smtClean="0"/>
              <a:t>ბენეფიციარი.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22A-AD7B-0044-B9FA-D2FB82C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(2)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1D7-9807-B545-BF46-F6D7BAB3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დაწესებულებებმა ახალი </a:t>
            </a:r>
            <a:r>
              <a:rPr lang="ka-GE" dirty="0">
                <a:latin typeface="+mj-lt"/>
              </a:rPr>
              <a:t>მოსარგებლეების რეგისტრაცია უნდა განახორციელონ სპეციალური სააღრიცხვო (მკაცრი აღრიცხვის) </a:t>
            </a:r>
            <a:r>
              <a:rPr lang="ka-GE" dirty="0" smtClean="0">
                <a:latin typeface="+mj-lt"/>
              </a:rPr>
              <a:t>დოკუმენტით (მოსარგებლის თანხმობის </a:t>
            </a:r>
            <a:r>
              <a:rPr lang="ka-GE" dirty="0">
                <a:latin typeface="+mj-lt"/>
              </a:rPr>
              <a:t>ფორმა);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>
                <a:latin typeface="+mj-lt"/>
              </a:rPr>
              <a:t>იმ დაწესებულებებში, რომლებიც </a:t>
            </a:r>
            <a:r>
              <a:rPr lang="ka-GE" b="1" dirty="0">
                <a:latin typeface="+mj-lt"/>
              </a:rPr>
              <a:t>2020 წლის </a:t>
            </a:r>
            <a:r>
              <a:rPr lang="ka-GE" b="1" dirty="0" smtClean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0 </a:t>
            </a:r>
            <a:r>
              <a:rPr lang="ka-GE" b="1" dirty="0" smtClean="0">
                <a:latin typeface="+mj-lt"/>
              </a:rPr>
              <a:t>აპრილის </a:t>
            </a:r>
            <a:r>
              <a:rPr lang="ka-GE" dirty="0" smtClean="0">
                <a:latin typeface="+mj-lt"/>
              </a:rPr>
              <a:t>მდგომარეობით </a:t>
            </a:r>
            <a:r>
              <a:rPr lang="ka-GE" dirty="0">
                <a:latin typeface="+mj-lt"/>
              </a:rPr>
              <a:t>ვერ აკმაყოფილებენ სელექტიური კონტრაქტირების პირობებს, განხორციელდება </a:t>
            </a:r>
            <a:r>
              <a:rPr lang="ka-GE" dirty="0" smtClean="0">
                <a:latin typeface="+mj-lt"/>
              </a:rPr>
              <a:t>ბენეფიციარების</a:t>
            </a:r>
            <a:r>
              <a:rPr lang="en-US" dirty="0" smtClean="0">
                <a:latin typeface="+mj-lt"/>
              </a:rPr>
              <a:t> </a:t>
            </a:r>
            <a:r>
              <a:rPr lang="ka-GE" dirty="0" smtClean="0">
                <a:latin typeface="+mj-lt"/>
              </a:rPr>
              <a:t>ავტომატური </a:t>
            </a:r>
            <a:r>
              <a:rPr lang="ka-GE" dirty="0">
                <a:latin typeface="+mj-lt"/>
              </a:rPr>
              <a:t>გადამაგრება გეოგრაფიულად ახლოს მყოფ დაწესებულებებში, რომლებიც აკმაყოფილებენ განსაზღვრულ </a:t>
            </a:r>
            <a:r>
              <a:rPr lang="ka-GE" dirty="0" smtClean="0">
                <a:latin typeface="+mj-lt"/>
              </a:rPr>
              <a:t>პირობებს </a:t>
            </a:r>
            <a:r>
              <a:rPr lang="en-US" dirty="0" smtClean="0">
                <a:latin typeface="+mj-lt"/>
              </a:rPr>
              <a:t>(</a:t>
            </a:r>
            <a:r>
              <a:rPr lang="ka-GE" dirty="0" smtClean="0">
                <a:latin typeface="+mj-lt"/>
              </a:rPr>
              <a:t>აღნიშნულ </a:t>
            </a:r>
            <a:r>
              <a:rPr lang="ka-GE" dirty="0">
                <a:latin typeface="+mj-lt"/>
              </a:rPr>
              <a:t>ბენეფიციარს </a:t>
            </a:r>
            <a:r>
              <a:rPr lang="ka-GE" b="1" dirty="0">
                <a:latin typeface="+mj-lt"/>
              </a:rPr>
              <a:t>2 თვის შემდეგ </a:t>
            </a:r>
            <a:r>
              <a:rPr lang="ka-GE" dirty="0">
                <a:latin typeface="+mj-lt"/>
              </a:rPr>
              <a:t>მიეცემათ გეგმური ამბულატორიული მომსახურების მისაღებად საჭირო რეგისტრაციისთვის თავისუფალი არჩევანის გაკეთების </a:t>
            </a:r>
            <a:r>
              <a:rPr lang="ka-GE" dirty="0" smtClean="0">
                <a:latin typeface="+mj-lt"/>
              </a:rPr>
              <a:t>უფლება</a:t>
            </a:r>
            <a:r>
              <a:rPr lang="en-US" dirty="0" smtClean="0">
                <a:latin typeface="+mj-lt"/>
              </a:rPr>
              <a:t>)</a:t>
            </a:r>
            <a:r>
              <a:rPr lang="ka-GE" dirty="0" smtClean="0">
                <a:latin typeface="+mj-lt"/>
              </a:rPr>
              <a:t> </a:t>
            </a:r>
            <a:endParaRPr lang="ka-GE" dirty="0">
              <a:effectLst/>
              <a:latin typeface="+mj-lt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BA9D-5385-2E4B-A7A1-A4F35631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/>
              <a:t>პროცესი და განსაზღვრული ვადები </a:t>
            </a:r>
            <a:r>
              <a:rPr lang="ka-GE" sz="3600" dirty="0" smtClean="0"/>
              <a:t>(</a:t>
            </a:r>
            <a:r>
              <a:rPr lang="en-US" sz="3600" dirty="0" smtClean="0"/>
              <a:t>3</a:t>
            </a:r>
            <a:r>
              <a:rPr lang="ka-GE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5049-19FD-934C-84D9-A1714633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2282825"/>
            <a:ext cx="10515600" cy="25360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ka-GE" sz="2000" dirty="0">
                <a:latin typeface="+mj-lt"/>
              </a:rPr>
              <a:t>დაწესებულებებს გეგმური ამბულატორიული მომსახურებისათვის  სააგენტოს მიერ გადამაგრებული ახალი მოსარგებლეების რეგისტრაცია  სპეციალური სააღრიცხვო (მკაცრი აღრიცხვის) დოკუმენტით (მოსარგებლის თანხმობის ფორმა) რეგისტრაცია არ მოეთხოვებათ 2020 წლის 1 </a:t>
            </a:r>
            <a:r>
              <a:rPr lang="ka-GE" sz="2000" dirty="0">
                <a:latin typeface="+mj-lt"/>
              </a:rPr>
              <a:t>ნოემბრამდე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79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770</Words>
  <Application>Microsoft Office PowerPoint</Application>
  <PresentationFormat>Widescreen</PresentationFormat>
  <Paragraphs>231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BPG Banner ExtraSquare Caps</vt:lpstr>
      <vt:lpstr>Calibri</vt:lpstr>
      <vt:lpstr>Calibri Light</vt:lpstr>
      <vt:lpstr>Sylfaen</vt:lpstr>
      <vt:lpstr>Wingdings</vt:lpstr>
      <vt:lpstr>Office Theme</vt:lpstr>
      <vt:lpstr>პირველადი ჯანდაცვის საკოორდინაციო საბჭო  2020 წლის 30 აპრილი </vt:lpstr>
      <vt:lpstr>საყოველთაო ჯანდაცვის პროგრამა - პჯდ სერვისების განვითარების ტენდენციები </vt:lpstr>
      <vt:lpstr>პირველადი ჯანდაცვის რეფორმა </vt:lpstr>
      <vt:lpstr>სელექციის კრიტერიუმი (1)</vt:lpstr>
      <vt:lpstr>სელექციის კრიტერიუმი (2)</vt:lpstr>
      <vt:lpstr>მიმწოდებელი დაწესებულებების ვალდებულებები </vt:lpstr>
      <vt:lpstr>პროცესი და განსაზღვრული ვადები (1)</vt:lpstr>
      <vt:lpstr>პროცესი და განსაზღვრული ვადები (2)</vt:lpstr>
      <vt:lpstr>პროცესი და განსაზღვრული ვადები (3)</vt:lpstr>
      <vt:lpstr>PowerPoint Presentation</vt:lpstr>
      <vt:lpstr>PowerPoint Presentation</vt:lpstr>
      <vt:lpstr>პჯდ მომსახურება ქ. თბილისში, ქ. ბათუმში, ქ.ქუთაისში </vt:lpstr>
      <vt:lpstr>პირველადი ჯანდაცვის მომსახურება ქ.ქუთაისში - ანალიზი</vt:lpstr>
      <vt:lpstr>PowerPoint Presentation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</dc:title>
  <dc:creator>Lika Gamgebeli</dc:creator>
  <cp:lastModifiedBy>Lela Tsotsoria</cp:lastModifiedBy>
  <cp:revision>21</cp:revision>
  <dcterms:created xsi:type="dcterms:W3CDTF">2019-11-12T13:34:34Z</dcterms:created>
  <dcterms:modified xsi:type="dcterms:W3CDTF">2020-04-30T08:24:00Z</dcterms:modified>
</cp:coreProperties>
</file>